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5" r:id="rId6"/>
    <p:sldId id="313" r:id="rId7"/>
    <p:sldId id="314" r:id="rId8"/>
    <p:sldId id="270" r:id="rId9"/>
    <p:sldId id="272" r:id="rId10"/>
    <p:sldId id="274" r:id="rId11"/>
    <p:sldId id="275" r:id="rId12"/>
    <p:sldId id="276" r:id="rId13"/>
    <p:sldId id="279" r:id="rId14"/>
    <p:sldId id="281" r:id="rId15"/>
    <p:sldId id="283" r:id="rId16"/>
    <p:sldId id="315" r:id="rId17"/>
    <p:sldId id="317" r:id="rId18"/>
    <p:sldId id="321" r:id="rId19"/>
    <p:sldId id="322" r:id="rId20"/>
    <p:sldId id="323" r:id="rId21"/>
    <p:sldId id="318" r:id="rId22"/>
    <p:sldId id="320" r:id="rId23"/>
    <p:sldId id="319" r:id="rId24"/>
    <p:sldId id="31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52CE7-2DC8-4F6F-80EE-6445A11DF3A6}" type="datetimeFigureOut">
              <a:rPr lang="nl-NL" smtClean="0"/>
              <a:t>12-1-2017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0E1E4-3050-4832-8448-584F1F1A1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83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873A31-7072-4639-BDB9-DA672294B1FF}" type="slidenum">
              <a:rPr lang="fr-FR" altLang="nl-NL" smtClean="0"/>
              <a:pPr/>
              <a:t>9</a:t>
            </a:fld>
            <a:endParaRPr lang="fr-FR" altLang="nl-NL" smtClean="0"/>
          </a:p>
        </p:txBody>
      </p:sp>
    </p:spTree>
    <p:extLst>
      <p:ext uri="{BB962C8B-B14F-4D97-AF65-F5344CB8AC3E}">
        <p14:creationId xmlns:p14="http://schemas.microsoft.com/office/powerpoint/2010/main" val="113374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E5E3-102A-4D81-8AEA-D9F0FA6E85BA}" type="slidenum">
              <a:rPr lang="fr-FR" altLang="nl-NL"/>
              <a:pPr>
                <a:defRPr/>
              </a:pPr>
              <a:t>‹nr.›</a:t>
            </a:fld>
            <a:endParaRPr lang="fr-FR" altLang="nl-NL"/>
          </a:p>
        </p:txBody>
      </p:sp>
    </p:spTree>
    <p:extLst>
      <p:ext uri="{BB962C8B-B14F-4D97-AF65-F5344CB8AC3E}">
        <p14:creationId xmlns:p14="http://schemas.microsoft.com/office/powerpoint/2010/main" val="24496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B:\Helicon\10%20Radiaal%20werking.avi" TargetMode="External"/><Relationship Id="rId1" Type="http://schemas.openxmlformats.org/officeDocument/2006/relationships/video" Target="file:///B:\Helicon\06%20Diagonaal%20werking.avi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0430" y="1905000"/>
            <a:ext cx="9024070" cy="2466181"/>
          </a:xfrm>
        </p:spPr>
        <p:txBody>
          <a:bodyPr>
            <a:normAutofit/>
          </a:bodyPr>
          <a:lstStyle/>
          <a:p>
            <a:pPr eaLnBrk="1" hangingPunct="1"/>
            <a:endParaRPr lang="nl-NL" altLang="nl-NL" sz="3600" dirty="0"/>
          </a:p>
          <a:p>
            <a:pPr algn="ctr" eaLnBrk="1" hangingPunct="1"/>
            <a:r>
              <a:rPr lang="nl-NL" altLang="nl-NL" sz="9600" dirty="0" smtClean="0"/>
              <a:t>Banden</a:t>
            </a:r>
            <a:endParaRPr lang="nl-NL" altLang="nl-NL" sz="9600" dirty="0"/>
          </a:p>
          <a:p>
            <a:pPr eaLnBrk="1" hangingPunct="1"/>
            <a:endParaRPr lang="en-GB" altLang="nl-NL" sz="3600" dirty="0"/>
          </a:p>
        </p:txBody>
      </p:sp>
      <p:pic>
        <p:nvPicPr>
          <p:cNvPr id="3075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 r="1521" b="52853"/>
          <a:stretch>
            <a:fillRect/>
          </a:stretch>
        </p:blipFill>
        <p:spPr>
          <a:xfrm>
            <a:off x="0" y="685403"/>
            <a:ext cx="4236953" cy="800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757" y="5892800"/>
            <a:ext cx="2611603" cy="74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4" y="4371181"/>
            <a:ext cx="33559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600200" y="1524000"/>
            <a:ext cx="8915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2557463" y="2019301"/>
            <a:ext cx="863600" cy="854075"/>
            <a:chOff x="1968" y="1101"/>
            <a:chExt cx="1338" cy="1182"/>
          </a:xfrm>
        </p:grpSpPr>
        <p:sp>
          <p:nvSpPr>
            <p:cNvPr id="20497" name="Oval 4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0498" name="AutoShape 5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0484" name="Group 6"/>
          <p:cNvGrpSpPr>
            <a:grpSpLocks/>
          </p:cNvGrpSpPr>
          <p:nvPr/>
        </p:nvGrpSpPr>
        <p:grpSpPr bwMode="auto">
          <a:xfrm>
            <a:off x="5192714" y="1622425"/>
            <a:ext cx="1393825" cy="1250950"/>
            <a:chOff x="1968" y="1101"/>
            <a:chExt cx="1338" cy="1182"/>
          </a:xfrm>
        </p:grpSpPr>
        <p:sp>
          <p:nvSpPr>
            <p:cNvPr id="20495" name="Oval 7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0496" name="AutoShape 8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0485" name="Group 9"/>
          <p:cNvGrpSpPr>
            <a:grpSpLocks/>
          </p:cNvGrpSpPr>
          <p:nvPr/>
        </p:nvGrpSpPr>
        <p:grpSpPr bwMode="auto">
          <a:xfrm>
            <a:off x="8091488" y="1089025"/>
            <a:ext cx="1847850" cy="1784350"/>
            <a:chOff x="1968" y="1101"/>
            <a:chExt cx="1338" cy="1182"/>
          </a:xfrm>
        </p:grpSpPr>
        <p:sp>
          <p:nvSpPr>
            <p:cNvPr id="20493" name="Oval 10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0494" name="AutoShape 11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86000" y="520382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257800" y="520382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1,0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382000" y="520382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1,2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83381"/>
            <a:ext cx="8458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nl-NL" dirty="0" smtClean="0"/>
              <a:t>Opvoeren van de </a:t>
            </a:r>
            <a:r>
              <a:rPr lang="it-IT" altLang="nl-NL" b="1" dirty="0" smtClean="0">
                <a:solidFill>
                  <a:srgbClr val="FF0000"/>
                </a:solidFill>
              </a:rPr>
              <a:t>bandenspanning</a:t>
            </a:r>
            <a:endParaRPr lang="it-IT" altLang="nl-NL" dirty="0" smtClean="0"/>
          </a:p>
        </p:txBody>
      </p:sp>
      <p:pic>
        <p:nvPicPr>
          <p:cNvPr id="2049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30513"/>
            <a:ext cx="1620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30513"/>
            <a:ext cx="1620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4" y="2830513"/>
            <a:ext cx="16208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8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600200" y="1524000"/>
            <a:ext cx="8915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2557463" y="2109789"/>
            <a:ext cx="863600" cy="854075"/>
            <a:chOff x="1968" y="1101"/>
            <a:chExt cx="1338" cy="1182"/>
          </a:xfrm>
        </p:grpSpPr>
        <p:sp>
          <p:nvSpPr>
            <p:cNvPr id="21521" name="Oval 4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1522" name="AutoShape 5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1508" name="Group 6"/>
          <p:cNvGrpSpPr>
            <a:grpSpLocks/>
          </p:cNvGrpSpPr>
          <p:nvPr/>
        </p:nvGrpSpPr>
        <p:grpSpPr bwMode="auto">
          <a:xfrm>
            <a:off x="8401050" y="631825"/>
            <a:ext cx="1538288" cy="1485900"/>
            <a:chOff x="1968" y="1101"/>
            <a:chExt cx="1338" cy="1182"/>
          </a:xfrm>
        </p:grpSpPr>
        <p:sp>
          <p:nvSpPr>
            <p:cNvPr id="21519" name="Oval 7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1520" name="AutoShape 8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2286000" y="52609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181600" y="52609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21511" name="Text Box 11"/>
          <p:cNvSpPr txBox="1">
            <a:spLocks noChangeArrowheads="1"/>
          </p:cNvSpPr>
          <p:nvPr/>
        </p:nvSpPr>
        <p:spPr bwMode="auto">
          <a:xfrm>
            <a:off x="8507413" y="52609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grpSp>
        <p:nvGrpSpPr>
          <p:cNvPr id="21512" name="Group 12"/>
          <p:cNvGrpSpPr>
            <a:grpSpLocks/>
          </p:cNvGrpSpPr>
          <p:nvPr/>
        </p:nvGrpSpPr>
        <p:grpSpPr bwMode="auto">
          <a:xfrm>
            <a:off x="5303839" y="1376363"/>
            <a:ext cx="1271587" cy="1141412"/>
            <a:chOff x="1968" y="1101"/>
            <a:chExt cx="1338" cy="1182"/>
          </a:xfrm>
        </p:grpSpPr>
        <p:sp>
          <p:nvSpPr>
            <p:cNvPr id="21517" name="Oval 13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1518" name="AutoShape 14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151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33375"/>
            <a:ext cx="8458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nl-NL" smtClean="0"/>
              <a:t>Opvoeren van </a:t>
            </a:r>
            <a:r>
              <a:rPr lang="it-IT" altLang="nl-NL" b="1" smtClean="0">
                <a:solidFill>
                  <a:srgbClr val="FF0000"/>
                </a:solidFill>
              </a:rPr>
              <a:t>volume</a:t>
            </a:r>
            <a:r>
              <a:rPr lang="it-IT" altLang="nl-NL" smtClean="0"/>
              <a:t> </a:t>
            </a:r>
            <a:br>
              <a:rPr lang="it-IT" altLang="nl-NL" smtClean="0"/>
            </a:br>
            <a:r>
              <a:rPr lang="it-IT" altLang="nl-NL" smtClean="0"/>
              <a:t>van de band in de hoogte</a:t>
            </a:r>
          </a:p>
        </p:txBody>
      </p:sp>
      <p:pic>
        <p:nvPicPr>
          <p:cNvPr id="2151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21000"/>
            <a:ext cx="1620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70151"/>
            <a:ext cx="18796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2060576"/>
            <a:ext cx="20574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3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600200" y="1524000"/>
            <a:ext cx="8915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2557463" y="2092326"/>
            <a:ext cx="863600" cy="854075"/>
            <a:chOff x="1968" y="1101"/>
            <a:chExt cx="1338" cy="1182"/>
          </a:xfrm>
        </p:grpSpPr>
        <p:sp>
          <p:nvSpPr>
            <p:cNvPr id="22545" name="Oval 4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2546" name="AutoShape 5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286000" y="527685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5257800" y="527685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8382000" y="527685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  <a:latin typeface="Frutiger 55 Roman" pitchFamily="34" charset="0"/>
              </a:rPr>
              <a:t>0,8 bar</a:t>
            </a:r>
            <a:endParaRPr lang="it-IT" altLang="nl-NL" sz="2400">
              <a:latin typeface="Frutiger 55 Roman" pitchFamily="34" charset="0"/>
            </a:endParaRPr>
          </a:p>
        </p:txBody>
      </p:sp>
      <p:sp>
        <p:nvSpPr>
          <p:cNvPr id="2253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04800"/>
            <a:ext cx="8458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nl-NL" smtClean="0"/>
              <a:t>Opvoeren van </a:t>
            </a:r>
            <a:r>
              <a:rPr lang="it-IT" altLang="nl-NL" b="1" smtClean="0">
                <a:solidFill>
                  <a:srgbClr val="FF0000"/>
                </a:solidFill>
              </a:rPr>
              <a:t>volume</a:t>
            </a:r>
            <a:r>
              <a:rPr lang="it-IT" altLang="nl-NL" smtClean="0"/>
              <a:t> </a:t>
            </a:r>
            <a:br>
              <a:rPr lang="it-IT" altLang="nl-NL" smtClean="0"/>
            </a:br>
            <a:r>
              <a:rPr lang="it-IT" altLang="nl-NL" smtClean="0"/>
              <a:t>van de band in de breedte</a:t>
            </a:r>
          </a:p>
        </p:txBody>
      </p:sp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03538"/>
            <a:ext cx="1620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03538"/>
            <a:ext cx="1981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03538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9" name="Group 13"/>
          <p:cNvGrpSpPr>
            <a:grpSpLocks/>
          </p:cNvGrpSpPr>
          <p:nvPr/>
        </p:nvGrpSpPr>
        <p:grpSpPr bwMode="auto">
          <a:xfrm>
            <a:off x="8256589" y="1366838"/>
            <a:ext cx="1538287" cy="1485900"/>
            <a:chOff x="1968" y="1101"/>
            <a:chExt cx="1338" cy="1182"/>
          </a:xfrm>
        </p:grpSpPr>
        <p:sp>
          <p:nvSpPr>
            <p:cNvPr id="22543" name="Oval 14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2544" name="AutoShape 15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2540" name="Group 16"/>
          <p:cNvGrpSpPr>
            <a:grpSpLocks/>
          </p:cNvGrpSpPr>
          <p:nvPr/>
        </p:nvGrpSpPr>
        <p:grpSpPr bwMode="auto">
          <a:xfrm>
            <a:off x="5303839" y="1711326"/>
            <a:ext cx="1271587" cy="1141413"/>
            <a:chOff x="1968" y="1101"/>
            <a:chExt cx="1338" cy="1182"/>
          </a:xfrm>
        </p:grpSpPr>
        <p:sp>
          <p:nvSpPr>
            <p:cNvPr id="22541" name="Oval 17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22542" name="AutoShape 18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335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64" y="571769"/>
            <a:ext cx="7686675" cy="837665"/>
          </a:xfrm>
          <a:ln w="12700" cap="flat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90488" tIns="44450" rIns="90488" bIns="44450" rtlCol="0" anchor="ctr">
            <a:spAutoFit/>
          </a:bodyPr>
          <a:lstStyle/>
          <a:p>
            <a:pPr eaLnBrk="1" hangingPunct="1"/>
            <a:r>
              <a:rPr lang="nl-NL" altLang="nl-NL" b="1" smtClean="0"/>
              <a:t>De rol van het loopvlak</a:t>
            </a:r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74851"/>
            <a:ext cx="457358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5511800" y="1778000"/>
            <a:ext cx="3987800" cy="1701800"/>
          </a:xfrm>
          <a:prstGeom prst="ellips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1500" y="1885817"/>
            <a:ext cx="7696200" cy="5334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Clr>
                <a:schemeClr val="accent2"/>
              </a:buClr>
            </a:pPr>
            <a:r>
              <a:rPr lang="nl-NL" altLang="nl-NL" dirty="0" smtClean="0"/>
              <a:t>Waarborgen van</a:t>
            </a:r>
            <a:endParaRPr lang="nl-NL" altLang="nl-NL" sz="3600" dirty="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813539" y="2699269"/>
            <a:ext cx="2802050" cy="20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b="1" dirty="0"/>
              <a:t>Grip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b="1" dirty="0"/>
              <a:t>Stuurprecisie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b="1" dirty="0"/>
              <a:t>Rijgedrag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b="1" dirty="0"/>
              <a:t>Levensduur</a:t>
            </a:r>
          </a:p>
        </p:txBody>
      </p:sp>
    </p:spTree>
    <p:extLst>
      <p:ext uri="{BB962C8B-B14F-4D97-AF65-F5344CB8AC3E}">
        <p14:creationId xmlns:p14="http://schemas.microsoft.com/office/powerpoint/2010/main" val="26184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576531"/>
            <a:ext cx="7762875" cy="837665"/>
          </a:xfrm>
          <a:ln w="12700" cap="flat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90488" tIns="44450" rIns="90488" bIns="44450" rtlCol="0" anchor="ctr">
            <a:spAutoFit/>
          </a:bodyPr>
          <a:lstStyle/>
          <a:p>
            <a:pPr eaLnBrk="1" hangingPunct="1"/>
            <a:r>
              <a:rPr lang="nl-NL" altLang="nl-NL" b="1" smtClean="0"/>
              <a:t>De functie van de zijwand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475" y="1932124"/>
            <a:ext cx="7924800" cy="159199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nl-NL" altLang="nl-NL" dirty="0" smtClean="0"/>
              <a:t>Comfort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nl-NL" altLang="nl-NL" dirty="0" smtClean="0"/>
              <a:t>Dempen / opvangen van oneffenheden.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nl-NL" altLang="nl-NL" dirty="0" err="1" smtClean="0"/>
              <a:t>Rechtuitstabiliteit</a:t>
            </a:r>
            <a:endParaRPr lang="nl-NL" altLang="nl-NL" dirty="0" smtClean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000376" y="5157789"/>
            <a:ext cx="2263441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 b="1"/>
              <a:t>karkaslagen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719514" y="4508501"/>
            <a:ext cx="1479573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 b="1" dirty="0"/>
              <a:t>zijwand</a:t>
            </a:r>
          </a:p>
        </p:txBody>
      </p:sp>
      <p:pic>
        <p:nvPicPr>
          <p:cNvPr id="28678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565401"/>
            <a:ext cx="36798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5448301" y="4724400"/>
            <a:ext cx="2087563" cy="7874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V="1">
            <a:off x="5448301" y="4941889"/>
            <a:ext cx="2447925" cy="57467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>
            <a:off x="5159375" y="4076700"/>
            <a:ext cx="1728788" cy="647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>
            <a:off x="5159375" y="4508500"/>
            <a:ext cx="1612900" cy="2159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H="1">
            <a:off x="5159376" y="4652964"/>
            <a:ext cx="2016125" cy="7143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1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1" y="518718"/>
            <a:ext cx="8524875" cy="1197764"/>
          </a:xfrm>
          <a:ln w="12700" cap="flat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90488" tIns="44450" rIns="90488" bIns="44450" rtlCol="0" anchor="ctr">
            <a:spAutoFit/>
          </a:bodyPr>
          <a:lstStyle/>
          <a:p>
            <a:pPr eaLnBrk="1" hangingPunct="1"/>
            <a:r>
              <a:rPr lang="nl-NL" altLang="nl-NL" sz="4000" b="1"/>
              <a:t>De functie van de loopvlakgordel bij radiale banden</a:t>
            </a:r>
            <a:endParaRPr lang="nl-NL" altLang="nl-NL" b="1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3962400" cy="4038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spcBef>
                <a:spcPct val="67000"/>
              </a:spcBef>
              <a:buClr>
                <a:schemeClr val="accent2"/>
              </a:buClr>
            </a:pPr>
            <a:r>
              <a:rPr lang="nl-NL" altLang="nl-NL" dirty="0" smtClean="0"/>
              <a:t>Stabiliteit</a:t>
            </a:r>
          </a:p>
          <a:p>
            <a:pPr eaLnBrk="1" hangingPunct="1">
              <a:spcBef>
                <a:spcPct val="67000"/>
              </a:spcBef>
              <a:buClr>
                <a:schemeClr val="accent2"/>
              </a:buClr>
            </a:pPr>
            <a:r>
              <a:rPr lang="nl-NL" altLang="nl-NL" dirty="0" smtClean="0"/>
              <a:t>stabilisatie </a:t>
            </a:r>
            <a:r>
              <a:rPr lang="nl-NL" altLang="nl-NL" dirty="0"/>
              <a:t>karkas in het loopvlak.</a:t>
            </a:r>
          </a:p>
          <a:p>
            <a:pPr eaLnBrk="1" hangingPunct="1">
              <a:spcBef>
                <a:spcPct val="67000"/>
              </a:spcBef>
              <a:buClr>
                <a:schemeClr val="accent2"/>
              </a:buClr>
            </a:pPr>
            <a:r>
              <a:rPr lang="nl-NL" altLang="nl-NL" dirty="0"/>
              <a:t>brede bodem-afdruk mogelijk maken. </a:t>
            </a:r>
          </a:p>
          <a:p>
            <a:pPr eaLnBrk="1" hangingPunct="1">
              <a:spcBef>
                <a:spcPct val="67000"/>
              </a:spcBef>
              <a:buClr>
                <a:schemeClr val="accent2"/>
              </a:buClr>
            </a:pPr>
            <a:r>
              <a:rPr lang="nl-NL" altLang="nl-NL" dirty="0"/>
              <a:t>langzame en  regelmatige slijtage.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024563" y="5013325"/>
            <a:ext cx="298799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>
                <a:solidFill>
                  <a:schemeClr val="hlink"/>
                </a:solidFill>
              </a:rPr>
              <a:t>Niet rekbare gordel</a:t>
            </a:r>
          </a:p>
        </p:txBody>
      </p:sp>
      <p:pic>
        <p:nvPicPr>
          <p:cNvPr id="3072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989139"/>
            <a:ext cx="3373437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311900" y="2997200"/>
            <a:ext cx="2235200" cy="635000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7391400" y="3644900"/>
            <a:ext cx="0" cy="129698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4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Belasting / spanningstabel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175" y="1282700"/>
            <a:ext cx="4271150" cy="435133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Altijd een samenspel van:</a:t>
            </a:r>
          </a:p>
          <a:p>
            <a:pPr eaLnBrk="1" hangingPunct="1"/>
            <a:endParaRPr lang="nl-NL" altLang="nl-NL" dirty="0" smtClean="0"/>
          </a:p>
          <a:p>
            <a:pPr lvl="1" eaLnBrk="1" hangingPunct="1"/>
            <a:r>
              <a:rPr lang="nl-NL" altLang="nl-NL" dirty="0" smtClean="0"/>
              <a:t>Belasting</a:t>
            </a:r>
          </a:p>
          <a:p>
            <a:pPr lvl="1" eaLnBrk="1" hangingPunct="1"/>
            <a:r>
              <a:rPr lang="nl-NL" altLang="nl-NL" dirty="0" smtClean="0"/>
              <a:t>Bandenspanning</a:t>
            </a:r>
          </a:p>
          <a:p>
            <a:pPr lvl="1" eaLnBrk="1" hangingPunct="1"/>
            <a:r>
              <a:rPr lang="nl-NL" altLang="nl-NL" dirty="0" smtClean="0"/>
              <a:t>snelheid</a:t>
            </a:r>
            <a:endParaRPr lang="en-GB" altLang="nl-NL" dirty="0" smtClean="0"/>
          </a:p>
        </p:txBody>
      </p:sp>
      <p:graphicFrame>
        <p:nvGraphicFramePr>
          <p:cNvPr id="4" name="Group 2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730346"/>
              </p:ext>
            </p:extLst>
          </p:nvPr>
        </p:nvGraphicFramePr>
        <p:xfrm>
          <a:off x="3951287" y="1825625"/>
          <a:ext cx="7991475" cy="4786313"/>
        </p:xfrm>
        <a:graphic>
          <a:graphicData uri="http://schemas.openxmlformats.org/drawingml/2006/table">
            <a:tbl>
              <a:tblPr/>
              <a:tblGrid>
                <a:gridCol w="700087"/>
                <a:gridCol w="692150"/>
                <a:gridCol w="703263"/>
                <a:gridCol w="698500"/>
                <a:gridCol w="1044575"/>
                <a:gridCol w="346075"/>
                <a:gridCol w="701675"/>
                <a:gridCol w="700087"/>
                <a:gridCol w="700088"/>
                <a:gridCol w="696912"/>
                <a:gridCol w="1008063"/>
              </a:tblGrid>
              <a:tr h="519113"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Belasting per band</a:t>
                      </a:r>
                      <a:endParaRPr kumimoji="0" lang="nl-NL" altLang="nl-N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Spanning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Belasting per band</a:t>
                      </a:r>
                      <a:endParaRPr kumimoji="0" lang="nl-NL" altLang="nl-N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Spanning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(kg)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(kg)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 gridSpan="5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20.8R38 TL 153A8/150B Agribib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650/65R38 157D TL Multibib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3580</a:t>
                      </a:r>
                      <a:endParaRPr kumimoji="0" lang="nl-NL" altLang="nl-N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4625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5005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5960</a:t>
                      </a:r>
                      <a:endParaRPr kumimoji="0" lang="nl-NL" alt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kumimoji="0" lang="nl-NL" altLang="nl-N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1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Bandendruksystemen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30325"/>
            <a:ext cx="10843400" cy="435133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Ter plekke bandenspanning aanpassen aan omstandigheden</a:t>
            </a:r>
            <a:endParaRPr lang="en-GB" alt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424112"/>
            <a:ext cx="6096000" cy="40671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3236881"/>
            <a:ext cx="3443287" cy="31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Bodemdruk en structuur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398" y="1231901"/>
            <a:ext cx="9853881" cy="4351338"/>
          </a:xfrm>
        </p:spPr>
        <p:txBody>
          <a:bodyPr/>
          <a:lstStyle/>
          <a:p>
            <a:r>
              <a:rPr lang="nl-NL" dirty="0"/>
              <a:t>Bodemstructuur is de mate waarin losse bodemdeeltjes aan elkaar in aggregaten (kluitjes) gebonden zijn. Een goede bodemstructuur </a:t>
            </a:r>
            <a:r>
              <a:rPr lang="nl-NL" dirty="0" smtClean="0"/>
              <a:t>heeft </a:t>
            </a:r>
            <a:r>
              <a:rPr lang="nl-NL" dirty="0"/>
              <a:t>voldoende poriën en holten tussen de vaste </a:t>
            </a:r>
            <a:r>
              <a:rPr lang="nl-NL" dirty="0" smtClean="0"/>
              <a:t>bodemdeeltjes.</a:t>
            </a:r>
          </a:p>
          <a:p>
            <a:r>
              <a:rPr lang="nl-NL" altLang="nl-NL" dirty="0" smtClean="0"/>
              <a:t>Bandenspanning speelt hierbij een grote rol!</a:t>
            </a:r>
            <a:endParaRPr lang="en-GB" alt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336" y="3165895"/>
            <a:ext cx="4635259" cy="34764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085" y="365126"/>
            <a:ext cx="1714500" cy="20955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92" y="3794363"/>
            <a:ext cx="5063069" cy="284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err="1" smtClean="0"/>
              <a:t>Insporing</a:t>
            </a:r>
            <a:r>
              <a:rPr lang="nl-NL" altLang="nl-NL" dirty="0" smtClean="0"/>
              <a:t> =&gt; verdichting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398" y="1231901"/>
            <a:ext cx="9853881" cy="4351338"/>
          </a:xfrm>
        </p:spPr>
        <p:txBody>
          <a:bodyPr/>
          <a:lstStyle/>
          <a:p>
            <a:r>
              <a:rPr lang="nl-NL" dirty="0" smtClean="0"/>
              <a:t>Het </a:t>
            </a:r>
            <a:r>
              <a:rPr lang="nl-NL" dirty="0"/>
              <a:t>volume aan zuurstof in de bodem neemt hierdoor af en beperking van wortelgroei </a:t>
            </a:r>
            <a:r>
              <a:rPr lang="nl-NL" dirty="0" smtClean="0"/>
              <a:t>en dus het bodemleven is het gevolg.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02" y="2840245"/>
            <a:ext cx="5086710" cy="38150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063" y="2286000"/>
            <a:ext cx="5308121" cy="39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827" y="0"/>
            <a:ext cx="822960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Doel / eisen landbouwband:</a:t>
            </a:r>
            <a:endParaRPr lang="en-GB" altLang="nl-NL" dirty="0" smtClean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569343" y="845958"/>
            <a:ext cx="11421374" cy="594303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nl-NL" sz="3400" dirty="0" smtClean="0"/>
          </a:p>
          <a:p>
            <a:pPr>
              <a:defRPr/>
            </a:pPr>
            <a:r>
              <a:rPr lang="nl-NL" sz="9600" dirty="0" smtClean="0"/>
              <a:t>De band moet </a:t>
            </a:r>
            <a:r>
              <a:rPr lang="nl-NL" sz="9600" b="1" dirty="0" smtClean="0"/>
              <a:t>vermogen en koppel </a:t>
            </a:r>
            <a:r>
              <a:rPr lang="nl-NL" sz="9600" dirty="0" smtClean="0"/>
              <a:t>overbrengen.</a:t>
            </a:r>
          </a:p>
          <a:p>
            <a:pPr marL="0" indent="0">
              <a:buNone/>
              <a:defRPr/>
            </a:pPr>
            <a:endParaRPr lang="nl-NL" sz="9600" dirty="0" smtClean="0"/>
          </a:p>
          <a:p>
            <a:pPr>
              <a:defRPr/>
            </a:pPr>
            <a:r>
              <a:rPr lang="nl-NL" sz="9600" dirty="0" smtClean="0"/>
              <a:t>De band moet voldoende </a:t>
            </a:r>
            <a:r>
              <a:rPr lang="nl-NL" sz="9600" b="1" dirty="0" smtClean="0"/>
              <a:t>grip</a:t>
            </a:r>
            <a:r>
              <a:rPr lang="nl-NL" sz="9600" dirty="0" smtClean="0"/>
              <a:t> hebben op het land en op de weg.  </a:t>
            </a:r>
          </a:p>
          <a:p>
            <a:pPr marL="0" indent="0">
              <a:buNone/>
              <a:defRPr/>
            </a:pPr>
            <a:endParaRPr lang="nl-NL" sz="9600" dirty="0" smtClean="0"/>
          </a:p>
          <a:p>
            <a:pPr>
              <a:defRPr/>
            </a:pPr>
            <a:r>
              <a:rPr lang="nl-NL" sz="9600" dirty="0" smtClean="0"/>
              <a:t>De band moet zorgen voor een goed </a:t>
            </a:r>
            <a:r>
              <a:rPr lang="nl-NL" sz="9600" b="1" dirty="0" smtClean="0"/>
              <a:t>rijcomfort</a:t>
            </a:r>
            <a:r>
              <a:rPr lang="nl-NL" sz="9600" dirty="0" smtClean="0"/>
              <a:t> op de weg. Dat betekent goede vering en weinig geluid.</a:t>
            </a:r>
          </a:p>
          <a:p>
            <a:pPr marL="0" indent="0">
              <a:buNone/>
              <a:defRPr/>
            </a:pPr>
            <a:r>
              <a:rPr lang="nl-NL" sz="9600" dirty="0" smtClean="0"/>
              <a:t> </a:t>
            </a:r>
          </a:p>
          <a:p>
            <a:pPr>
              <a:defRPr/>
            </a:pPr>
            <a:r>
              <a:rPr lang="nl-NL" sz="9600" dirty="0" smtClean="0"/>
              <a:t>De band moet het </a:t>
            </a:r>
            <a:r>
              <a:rPr lang="nl-NL" sz="9600" b="1" dirty="0" smtClean="0"/>
              <a:t>gewicht</a:t>
            </a:r>
            <a:r>
              <a:rPr lang="nl-NL" sz="9600" dirty="0" smtClean="0"/>
              <a:t> kunnen dragen dat op het wiel rust. </a:t>
            </a:r>
          </a:p>
          <a:p>
            <a:pPr marL="0" indent="0">
              <a:buNone/>
              <a:defRPr/>
            </a:pPr>
            <a:endParaRPr lang="nl-NL" sz="9600" dirty="0" smtClean="0"/>
          </a:p>
          <a:p>
            <a:pPr>
              <a:defRPr/>
            </a:pPr>
            <a:r>
              <a:rPr lang="nl-NL" sz="9600" dirty="0" smtClean="0"/>
              <a:t>De band moet </a:t>
            </a:r>
            <a:r>
              <a:rPr lang="nl-NL" sz="9600" b="1" dirty="0" smtClean="0"/>
              <a:t>soepel</a:t>
            </a:r>
            <a:r>
              <a:rPr lang="nl-NL" sz="9600" dirty="0" smtClean="0"/>
              <a:t> zijn zodat de druk op de grond over een grote oppervlakte wordt verdeeld en de druk per cm2 laag is. </a:t>
            </a:r>
          </a:p>
          <a:p>
            <a:pPr marL="0" indent="0">
              <a:buNone/>
              <a:defRPr/>
            </a:pPr>
            <a:endParaRPr lang="nl-NL" sz="9600" dirty="0" smtClean="0"/>
          </a:p>
          <a:p>
            <a:pPr>
              <a:defRPr/>
            </a:pPr>
            <a:r>
              <a:rPr lang="nl-NL" sz="9600" dirty="0" smtClean="0"/>
              <a:t>De band moet </a:t>
            </a:r>
            <a:r>
              <a:rPr lang="nl-NL" sz="9600" b="1" dirty="0" smtClean="0"/>
              <a:t>bestand zijn tegen</a:t>
            </a:r>
            <a:r>
              <a:rPr lang="nl-NL" sz="9600" dirty="0" smtClean="0"/>
              <a:t> het rijden op oneffen oppervlakten, zoals stenen of puin.</a:t>
            </a:r>
          </a:p>
          <a:p>
            <a:pPr marL="0" indent="0">
              <a:buNone/>
              <a:defRPr/>
            </a:pPr>
            <a:endParaRPr lang="nl-NL" sz="9600" dirty="0" smtClean="0"/>
          </a:p>
          <a:p>
            <a:pPr>
              <a:defRPr/>
            </a:pPr>
            <a:r>
              <a:rPr lang="nl-NL" sz="9600" dirty="0" smtClean="0"/>
              <a:t>De band moet ook bij hoge </a:t>
            </a:r>
            <a:r>
              <a:rPr lang="nl-NL" sz="9600" b="1" dirty="0" smtClean="0"/>
              <a:t>snelheden</a:t>
            </a:r>
            <a:r>
              <a:rPr lang="nl-NL" sz="9600" dirty="0" smtClean="0"/>
              <a:t> op de weg gebruikt kunnen worden. </a:t>
            </a:r>
          </a:p>
          <a:p>
            <a:pPr marL="0" indent="0">
              <a:buNone/>
              <a:defRPr/>
            </a:pP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99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33090" y="193976"/>
            <a:ext cx="9858555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Verdichting =&gt; bandenspanning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783" y="1064465"/>
            <a:ext cx="7567881" cy="4351338"/>
          </a:xfrm>
        </p:spPr>
        <p:txBody>
          <a:bodyPr/>
          <a:lstStyle/>
          <a:p>
            <a:r>
              <a:rPr lang="nl-NL" dirty="0" smtClean="0"/>
              <a:t>Hoe hoger de bandenspanning hoe groter de verdichting</a:t>
            </a:r>
          </a:p>
          <a:p>
            <a:r>
              <a:rPr lang="nl-NL" dirty="0" smtClean="0"/>
              <a:t>Lage bandenspanning veroorzaakt ook minder slip dus brandstofbesparing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8" y="2907103"/>
            <a:ext cx="5486531" cy="37784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31" y="2883354"/>
            <a:ext cx="5607978" cy="38022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909" y="1133476"/>
            <a:ext cx="34671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Veilig banden pompen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30325"/>
            <a:ext cx="10843400" cy="435133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Hou de band goed in de gaten</a:t>
            </a:r>
            <a:endParaRPr lang="en-GB" alt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196" y="1971675"/>
            <a:ext cx="8054754" cy="471099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50" y="3590925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Verplichte bandenkooi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30325"/>
            <a:ext cx="10843400" cy="435133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Indien mogelijk</a:t>
            </a:r>
          </a:p>
          <a:p>
            <a:pPr eaLnBrk="1" hangingPunct="1"/>
            <a:r>
              <a:rPr lang="nl-NL" altLang="nl-NL" dirty="0" smtClean="0"/>
              <a:t>Niet ter beschikking op locatie</a:t>
            </a:r>
          </a:p>
          <a:p>
            <a:pPr eaLnBrk="1" hangingPunct="1"/>
            <a:r>
              <a:rPr lang="nl-NL" altLang="nl-NL" dirty="0" smtClean="0"/>
              <a:t>Luchtdruk</a:t>
            </a:r>
          </a:p>
          <a:p>
            <a:pPr eaLnBrk="1" hangingPunct="1"/>
            <a:r>
              <a:rPr lang="nl-NL" altLang="nl-NL" dirty="0" smtClean="0"/>
              <a:t>Ringen van gedeelde velgen</a:t>
            </a:r>
            <a:endParaRPr lang="en-GB" alt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28" y="2008518"/>
            <a:ext cx="4319138" cy="43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565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>Ventielcontrole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30325"/>
            <a:ext cx="10843400" cy="435133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Gebruik spuug ter controle van ventiel</a:t>
            </a:r>
          </a:p>
          <a:p>
            <a:pPr eaLnBrk="1" hangingPunct="1"/>
            <a:r>
              <a:rPr lang="nl-NL" altLang="nl-NL" dirty="0" smtClean="0"/>
              <a:t>Monteer altijd dopjes</a:t>
            </a:r>
            <a:endParaRPr lang="en-GB" alt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50" y="3590925"/>
            <a:ext cx="2686050" cy="268605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2014739"/>
            <a:ext cx="5915025" cy="44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31801"/>
            <a:ext cx="7105650" cy="768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nl-NL" altLang="nl-NL" dirty="0" smtClean="0"/>
              <a:t>Vragen?</a:t>
            </a:r>
            <a:endParaRPr lang="en-GB" altLang="nl-NL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125" y="1406525"/>
            <a:ext cx="4271150" cy="4351338"/>
          </a:xfrm>
        </p:spPr>
        <p:txBody>
          <a:bodyPr/>
          <a:lstStyle/>
          <a:p>
            <a:pPr eaLnBrk="1" hangingPunct="1"/>
            <a:endParaRPr lang="en-GB" alt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2347912"/>
            <a:ext cx="70104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93" y="1979222"/>
            <a:ext cx="2062163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49" y="1979222"/>
            <a:ext cx="1981200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258768" y="5174651"/>
            <a:ext cx="3932168" cy="88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600" b="1" dirty="0"/>
              <a:t>Van hiel tot hiel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600" b="1" dirty="0"/>
              <a:t>gekruiste karkasdraden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298032" y="5174650"/>
            <a:ext cx="3916138" cy="88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600" b="1" dirty="0"/>
              <a:t>Parallelle karkasdraden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600" b="1" dirty="0"/>
              <a:t>met loopvlak gordel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086749" y="1150938"/>
            <a:ext cx="3276600" cy="582211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b="1" dirty="0"/>
              <a:t>Diagonaal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403876" y="1150937"/>
            <a:ext cx="3403795" cy="5822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b="1" dirty="0"/>
              <a:t>Radiaal</a:t>
            </a:r>
          </a:p>
        </p:txBody>
      </p:sp>
      <p:sp>
        <p:nvSpPr>
          <p:cNvPr id="5128" name="Tekstvak 2"/>
          <p:cNvSpPr txBox="1">
            <a:spLocks noChangeArrowheads="1"/>
          </p:cNvSpPr>
          <p:nvPr/>
        </p:nvSpPr>
        <p:spPr bwMode="auto">
          <a:xfrm>
            <a:off x="2088103" y="196840"/>
            <a:ext cx="7189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NL" altLang="nl-NL" sz="4000" dirty="0"/>
              <a:t>Diagonaal of Radiaal?</a:t>
            </a:r>
          </a:p>
        </p:txBody>
      </p:sp>
    </p:spTree>
    <p:extLst>
      <p:ext uri="{BB962C8B-B14F-4D97-AF65-F5344CB8AC3E}">
        <p14:creationId xmlns:p14="http://schemas.microsoft.com/office/powerpoint/2010/main" val="9943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pPr algn="ctr" eaLnBrk="1" hangingPunct="1"/>
            <a:r>
              <a:rPr lang="fr-BE" altLang="nl-NL" sz="4000" dirty="0" err="1"/>
              <a:t>Werking</a:t>
            </a:r>
            <a:r>
              <a:rPr lang="fr-BE" altLang="nl-NL" sz="4000" dirty="0"/>
              <a:t> van </a:t>
            </a:r>
            <a:r>
              <a:rPr lang="fr-BE" altLang="nl-NL" sz="4000" dirty="0" err="1"/>
              <a:t>een</a:t>
            </a:r>
            <a:r>
              <a:rPr lang="fr-BE" altLang="nl-NL" sz="4000" dirty="0"/>
              <a:t> </a:t>
            </a:r>
            <a:r>
              <a:rPr lang="fr-BE" altLang="nl-NL" sz="4000" dirty="0" err="1" smtClean="0"/>
              <a:t>karkas</a:t>
            </a:r>
            <a:endParaRPr lang="fr-FR" altLang="nl-NL" sz="4000" dirty="0"/>
          </a:p>
        </p:txBody>
      </p:sp>
      <p:pic>
        <p:nvPicPr>
          <p:cNvPr id="6156" name="06 Diagonaal werking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251" y="2165561"/>
            <a:ext cx="2695575" cy="4497387"/>
          </a:xfrm>
        </p:spPr>
      </p:pic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36353" y="1222210"/>
            <a:ext cx="4159369" cy="721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altLang="nl-NL" sz="4000" dirty="0" err="1" smtClean="0"/>
              <a:t>Diagonaal</a:t>
            </a:r>
            <a:endParaRPr lang="fr-FR" altLang="nl-NL" sz="4000" dirty="0"/>
          </a:p>
        </p:txBody>
      </p:sp>
      <p:pic>
        <p:nvPicPr>
          <p:cNvPr id="5" name="10 Radiaal werking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7692" y="2165560"/>
            <a:ext cx="2705100" cy="4497387"/>
          </a:xfrm>
          <a:prstGeom prst="rect">
            <a:avLst/>
          </a:prstGeom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6096000" y="1222209"/>
            <a:ext cx="4159369" cy="721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altLang="nl-NL" sz="4000" dirty="0" err="1" smtClean="0"/>
              <a:t>Radiaal</a:t>
            </a:r>
            <a:endParaRPr lang="fr-FR" altLang="nl-NL" sz="4000" dirty="0"/>
          </a:p>
        </p:txBody>
      </p:sp>
    </p:spTree>
    <p:extLst>
      <p:ext uri="{BB962C8B-B14F-4D97-AF65-F5344CB8AC3E}">
        <p14:creationId xmlns:p14="http://schemas.microsoft.com/office/powerpoint/2010/main" val="10312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56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54" y="340295"/>
            <a:ext cx="9998015" cy="771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 smtClean="0"/>
              <a:t>Voordelen radiaal t.o.v. diagonaal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5554" y="1387474"/>
            <a:ext cx="8928340" cy="518585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chemeClr val="tx1"/>
                </a:solidFill>
              </a:rPr>
              <a:t>Bredere en vlakkere bodemafdruk</a:t>
            </a:r>
          </a:p>
          <a:p>
            <a:pPr eaLnBrk="1" hangingPunct="1"/>
            <a:r>
              <a:rPr lang="nl-NL" altLang="nl-NL" sz="3600" dirty="0" smtClean="0"/>
              <a:t>betere verdeling van de krachten op de bodem </a:t>
            </a:r>
          </a:p>
          <a:p>
            <a:pPr lvl="1" eaLnBrk="1" hangingPunct="1"/>
            <a:r>
              <a:rPr lang="nl-NL" altLang="nl-NL" sz="3600" dirty="0" smtClean="0"/>
              <a:t>langere levensduur</a:t>
            </a:r>
          </a:p>
          <a:p>
            <a:pPr lvl="1" eaLnBrk="1" hangingPunct="1"/>
            <a:r>
              <a:rPr lang="nl-NL" altLang="nl-NL" sz="3600" dirty="0" smtClean="0"/>
              <a:t>betere grip en minder verdichting / </a:t>
            </a:r>
            <a:r>
              <a:rPr lang="nl-NL" altLang="nl-NL" sz="3600" dirty="0" err="1" smtClean="0"/>
              <a:t>insporing</a:t>
            </a:r>
            <a:endParaRPr lang="nl-NL" altLang="nl-NL" sz="3600" dirty="0"/>
          </a:p>
          <a:p>
            <a:pPr eaLnBrk="1" hangingPunct="1"/>
            <a:r>
              <a:rPr lang="nl-NL" altLang="nl-NL" sz="3600" dirty="0" smtClean="0"/>
              <a:t>souplesse </a:t>
            </a:r>
          </a:p>
          <a:p>
            <a:pPr lvl="1" eaLnBrk="1" hangingPunct="1"/>
            <a:r>
              <a:rPr lang="nl-NL" altLang="nl-NL" sz="3600" dirty="0" smtClean="0"/>
              <a:t>meer comfort</a:t>
            </a:r>
            <a:endParaRPr lang="nl-NL" altLang="nl-NL" sz="3600" dirty="0"/>
          </a:p>
          <a:p>
            <a:pPr eaLnBrk="1" hangingPunct="1"/>
            <a:endParaRPr lang="nl-NL" altLang="nl-NL" sz="3600" dirty="0"/>
          </a:p>
        </p:txBody>
      </p:sp>
    </p:spTree>
    <p:extLst>
      <p:ext uri="{BB962C8B-B14F-4D97-AF65-F5344CB8AC3E}">
        <p14:creationId xmlns:p14="http://schemas.microsoft.com/office/powerpoint/2010/main" val="24890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54" y="340295"/>
            <a:ext cx="9998015" cy="771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 smtClean="0"/>
              <a:t>Maatvoering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833" y="2104025"/>
            <a:ext cx="5742930" cy="4340728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06879" y="1264802"/>
            <a:ext cx="11506200" cy="546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De betekenis van maat 800/65 R 32 160 A8 is als volgt. </a:t>
            </a:r>
          </a:p>
          <a:p>
            <a:endParaRPr lang="nl-NL" sz="3200" dirty="0" smtClean="0"/>
          </a:p>
          <a:p>
            <a:r>
              <a:rPr lang="nl-NL" sz="3200" dirty="0" smtClean="0"/>
              <a:t> 800: nominale bandbreedte in millimeters; </a:t>
            </a:r>
          </a:p>
          <a:p>
            <a:r>
              <a:rPr lang="nl-NL" sz="3200" dirty="0" smtClean="0"/>
              <a:t> 65: hoogte-breedteverhouding in procenten; </a:t>
            </a:r>
          </a:p>
          <a:p>
            <a:r>
              <a:rPr lang="nl-NL" sz="3200" dirty="0" smtClean="0"/>
              <a:t> R: constructie van de band: R = radiaal en - = diagonaal; </a:t>
            </a:r>
          </a:p>
          <a:p>
            <a:r>
              <a:rPr lang="nl-NL" sz="3200" dirty="0" smtClean="0"/>
              <a:t> 32: velgdiameter in inches</a:t>
            </a:r>
          </a:p>
          <a:p>
            <a:r>
              <a:rPr lang="nl-NL" sz="3200" dirty="0" smtClean="0"/>
              <a:t> 160: </a:t>
            </a:r>
            <a:r>
              <a:rPr lang="nl-NL" sz="3200" dirty="0" err="1" smtClean="0"/>
              <a:t>draagvermogenindex</a:t>
            </a:r>
            <a:endParaRPr lang="nl-NL" sz="3200" dirty="0" smtClean="0"/>
          </a:p>
          <a:p>
            <a:r>
              <a:rPr lang="nl-NL" sz="3200" dirty="0" smtClean="0"/>
              <a:t> A8: snelheidsaanduiding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883" y="-68925"/>
            <a:ext cx="1902117" cy="19752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248" y="4561830"/>
            <a:ext cx="28226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r="25604"/>
          <a:stretch/>
        </p:blipFill>
        <p:spPr>
          <a:xfrm>
            <a:off x="7870994" y="1779152"/>
            <a:ext cx="3995837" cy="4054191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54" y="340295"/>
            <a:ext cx="9998015" cy="771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 smtClean="0"/>
              <a:t>Draagvermogen en snelheid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06879" y="1264802"/>
            <a:ext cx="11506200" cy="546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160 =&gt; 4500 kg</a:t>
            </a:r>
          </a:p>
          <a:p>
            <a:r>
              <a:rPr lang="nl-NL" sz="3200" dirty="0" smtClean="0"/>
              <a:t>A8 =&gt; 40 km/h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t="13568" r="462" b="14415"/>
          <a:stretch/>
        </p:blipFill>
        <p:spPr>
          <a:xfrm>
            <a:off x="114828" y="2680478"/>
            <a:ext cx="746411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1" y="2364363"/>
            <a:ext cx="2968625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75" y="121621"/>
            <a:ext cx="6851650" cy="1585562"/>
          </a:xfrm>
          <a:ln w="12700" cap="flat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90488" tIns="44450" rIns="90488" bIns="44450" rtlCol="0" anchor="ctr">
            <a:spAutoFit/>
          </a:bodyPr>
          <a:lstStyle/>
          <a:p>
            <a:pPr eaLnBrk="1" hangingPunct="1"/>
            <a:r>
              <a:rPr lang="nl-NL" altLang="nl-NL" b="1" smtClean="0"/>
              <a:t>Maar wie draagt de last ?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249325" y="1846504"/>
            <a:ext cx="47339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600" dirty="0"/>
              <a:t>Een band die vervormd wordt ten gevolge van een tekort aan lucht kan geen enkele last dragen.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190751" y="4363772"/>
            <a:ext cx="564356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600" b="1" dirty="0"/>
              <a:t>Daarentegen kan een opgepompte band wel belast worden. 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171825" y="3124200"/>
            <a:ext cx="0" cy="5461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3590925" y="2825750"/>
            <a:ext cx="0" cy="6223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3819525" y="2901950"/>
            <a:ext cx="0" cy="6223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4057650" y="2979519"/>
            <a:ext cx="0" cy="6223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3381375" y="2979519"/>
            <a:ext cx="0" cy="6223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8102601" y="3418416"/>
            <a:ext cx="2328863" cy="1944688"/>
            <a:chOff x="3984" y="2016"/>
            <a:chExt cx="1512" cy="1340"/>
          </a:xfrm>
        </p:grpSpPr>
        <p:pic>
          <p:nvPicPr>
            <p:cNvPr id="15373" name="Picture 1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016"/>
              <a:ext cx="1512" cy="1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4" name="Line 13"/>
            <p:cNvSpPr>
              <a:spLocks noChangeShapeType="1"/>
            </p:cNvSpPr>
            <p:nvPr/>
          </p:nvSpPr>
          <p:spPr bwMode="auto">
            <a:xfrm flipH="1">
              <a:off x="4333" y="2404"/>
              <a:ext cx="344" cy="13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75" name="Line 14"/>
            <p:cNvSpPr>
              <a:spLocks noChangeShapeType="1"/>
            </p:cNvSpPr>
            <p:nvPr/>
          </p:nvSpPr>
          <p:spPr bwMode="auto">
            <a:xfrm flipH="1">
              <a:off x="4285" y="2644"/>
              <a:ext cx="392" cy="2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76" name="Line 15"/>
            <p:cNvSpPr>
              <a:spLocks noChangeShapeType="1"/>
            </p:cNvSpPr>
            <p:nvPr/>
          </p:nvSpPr>
          <p:spPr bwMode="auto">
            <a:xfrm flipH="1">
              <a:off x="4477" y="2740"/>
              <a:ext cx="200" cy="28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77" name="Line 16"/>
            <p:cNvSpPr>
              <a:spLocks noChangeShapeType="1"/>
            </p:cNvSpPr>
            <p:nvPr/>
          </p:nvSpPr>
          <p:spPr bwMode="auto">
            <a:xfrm flipH="1" flipV="1">
              <a:off x="4813" y="2396"/>
              <a:ext cx="392" cy="20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78" name="Line 17"/>
            <p:cNvSpPr>
              <a:spLocks noChangeShapeType="1"/>
            </p:cNvSpPr>
            <p:nvPr/>
          </p:nvSpPr>
          <p:spPr bwMode="auto">
            <a:xfrm flipH="1" flipV="1">
              <a:off x="4861" y="2540"/>
              <a:ext cx="344" cy="20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79" name="Line 18"/>
            <p:cNvSpPr>
              <a:spLocks noChangeShapeType="1"/>
            </p:cNvSpPr>
            <p:nvPr/>
          </p:nvSpPr>
          <p:spPr bwMode="auto">
            <a:xfrm flipH="1" flipV="1">
              <a:off x="4909" y="2684"/>
              <a:ext cx="296" cy="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80" name="Line 19"/>
            <p:cNvSpPr>
              <a:spLocks noChangeShapeType="1"/>
            </p:cNvSpPr>
            <p:nvPr/>
          </p:nvSpPr>
          <p:spPr bwMode="auto">
            <a:xfrm flipH="1" flipV="1">
              <a:off x="4813" y="2732"/>
              <a:ext cx="152" cy="29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381" name="Line 20"/>
            <p:cNvSpPr>
              <a:spLocks noChangeShapeType="1"/>
            </p:cNvSpPr>
            <p:nvPr/>
          </p:nvSpPr>
          <p:spPr bwMode="auto">
            <a:xfrm flipV="1">
              <a:off x="4293" y="2492"/>
              <a:ext cx="376" cy="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1717326" y="5479786"/>
            <a:ext cx="8010525" cy="10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dirty="0">
                <a:solidFill>
                  <a:schemeClr val="hlink"/>
                </a:solidFill>
              </a:rPr>
              <a:t>De LUCHT draagt dus de last, afhankelijk van het volume en de bandenspanning.</a:t>
            </a:r>
          </a:p>
        </p:txBody>
      </p:sp>
    </p:spTree>
    <p:extLst>
      <p:ext uri="{BB962C8B-B14F-4D97-AF65-F5344CB8AC3E}">
        <p14:creationId xmlns:p14="http://schemas.microsoft.com/office/powerpoint/2010/main" val="21117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nl-NL" dirty="0" smtClean="0"/>
              <a:t>De functie van lucht in de band</a:t>
            </a:r>
            <a:endParaRPr lang="en-GB" altLang="nl-NL" dirty="0" smtClean="0"/>
          </a:p>
        </p:txBody>
      </p:sp>
      <p:graphicFrame>
        <p:nvGraphicFramePr>
          <p:cNvPr id="17411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122613" y="1800226"/>
          <a:ext cx="6786562" cy="346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lipArt" r:id="rId4" imgW="1087222" imgH="699516" progId="MS_ClipArt_Gallery.2">
                  <p:embed/>
                </p:oleObj>
              </mc:Choice>
              <mc:Fallback>
                <p:oleObj name="ClipArt" r:id="rId4" imgW="1087222" imgH="69951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613" y="1800226"/>
                        <a:ext cx="6786562" cy="346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664201" y="3860800"/>
            <a:ext cx="233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0000FF"/>
                </a:solidFill>
              </a:rPr>
              <a:t>LUCHT</a:t>
            </a:r>
            <a:endParaRPr lang="it-IT" altLang="nl-NL" sz="2400"/>
          </a:p>
        </p:txBody>
      </p:sp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6786563" y="1125538"/>
            <a:ext cx="2703512" cy="2576512"/>
            <a:chOff x="1968" y="1101"/>
            <a:chExt cx="1338" cy="1182"/>
          </a:xfrm>
        </p:grpSpPr>
        <p:sp>
          <p:nvSpPr>
            <p:cNvPr id="17419" name="Oval 7"/>
            <p:cNvSpPr>
              <a:spLocks noChangeArrowheads="1"/>
            </p:cNvSpPr>
            <p:nvPr/>
          </p:nvSpPr>
          <p:spPr bwMode="auto">
            <a:xfrm>
              <a:off x="2392" y="1101"/>
              <a:ext cx="457" cy="394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7420" name="AutoShape 8"/>
            <p:cNvSpPr>
              <a:spLocks noChangeArrowheads="1"/>
            </p:cNvSpPr>
            <p:nvPr/>
          </p:nvSpPr>
          <p:spPr bwMode="auto">
            <a:xfrm flipV="1">
              <a:off x="1968" y="1485"/>
              <a:ext cx="1338" cy="798"/>
            </a:xfrm>
            <a:custGeom>
              <a:avLst/>
              <a:gdLst>
                <a:gd name="T0" fmla="*/ 73 w 21600"/>
                <a:gd name="T1" fmla="*/ 15 h 21600"/>
                <a:gd name="T2" fmla="*/ 41 w 21600"/>
                <a:gd name="T3" fmla="*/ 29 h 21600"/>
                <a:gd name="T4" fmla="*/ 10 w 21600"/>
                <a:gd name="T5" fmla="*/ 15 h 21600"/>
                <a:gd name="T6" fmla="*/ 4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493 h 21600"/>
                <a:gd name="T14" fmla="*/ 17096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7175501" y="2224088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nl-NL" sz="2400" b="1">
                <a:solidFill>
                  <a:srgbClr val="FF0000"/>
                </a:solidFill>
              </a:rPr>
              <a:t>BELASTING</a:t>
            </a:r>
            <a:endParaRPr lang="it-IT" altLang="nl-NL" sz="2400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>
            <a:off x="8147051" y="2930525"/>
            <a:ext cx="36513" cy="12906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1828800" y="2286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nl-NL" sz="4400">
              <a:solidFill>
                <a:schemeClr val="tx2"/>
              </a:solidFill>
            </a:endParaRPr>
          </a:p>
        </p:txBody>
      </p:sp>
      <p:sp>
        <p:nvSpPr>
          <p:cNvPr id="17417" name="Rectangle 12"/>
          <p:cNvSpPr>
            <a:spLocks noChangeArrowheads="1"/>
          </p:cNvSpPr>
          <p:nvPr/>
        </p:nvSpPr>
        <p:spPr bwMode="auto">
          <a:xfrm>
            <a:off x="1703388" y="908050"/>
            <a:ext cx="38163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nl-NL">
              <a:solidFill>
                <a:srgbClr val="FF0000"/>
              </a:solidFill>
            </a:endParaRPr>
          </a:p>
        </p:txBody>
      </p:sp>
      <p:sp>
        <p:nvSpPr>
          <p:cNvPr id="174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3326" y="1597818"/>
            <a:ext cx="4041775" cy="4525963"/>
          </a:xfrm>
        </p:spPr>
        <p:txBody>
          <a:bodyPr/>
          <a:lstStyle/>
          <a:p>
            <a:pPr marL="257175" indent="-257175"/>
            <a:r>
              <a:rPr lang="it-IT" altLang="nl-NL" dirty="0"/>
              <a:t>De lucht draagt de belasting, dit is afhankelijk van het volume en </a:t>
            </a:r>
            <a:r>
              <a:rPr lang="it-IT" altLang="nl-NL" dirty="0" smtClean="0"/>
              <a:t>de </a:t>
            </a:r>
            <a:r>
              <a:rPr lang="it-IT" altLang="nl-NL" dirty="0"/>
              <a:t>druk</a:t>
            </a:r>
            <a:endParaRPr lang="en-GB" altLang="nl-NL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09600" y="549275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nl-NL" sz="4000" dirty="0" smtClean="0"/>
              <a:t>Hoe kan het draagvermogen stijgen?</a:t>
            </a:r>
            <a:endParaRPr lang="en-GB" altLang="nl-NL" sz="4000" dirty="0" smtClean="0"/>
          </a:p>
        </p:txBody>
      </p:sp>
    </p:spTree>
    <p:extLst>
      <p:ext uri="{BB962C8B-B14F-4D97-AF65-F5344CB8AC3E}">
        <p14:creationId xmlns:p14="http://schemas.microsoft.com/office/powerpoint/2010/main" val="20440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ept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TM04033923[[fn=Diepte]]</Template>
  <TotalTime>696</TotalTime>
  <Words>657</Words>
  <Application>Microsoft Office PowerPoint</Application>
  <PresentationFormat>Breedbeeld</PresentationFormat>
  <Paragraphs>240</Paragraphs>
  <Slides>24</Slides>
  <Notes>1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Corbel</vt:lpstr>
      <vt:lpstr>Frutiger 55 Roman</vt:lpstr>
      <vt:lpstr>Times New Roman</vt:lpstr>
      <vt:lpstr>Diepte</vt:lpstr>
      <vt:lpstr>ClipArt</vt:lpstr>
      <vt:lpstr>PowerPoint-presentatie</vt:lpstr>
      <vt:lpstr>Doel / eisen landbouwband:</vt:lpstr>
      <vt:lpstr>PowerPoint-presentatie</vt:lpstr>
      <vt:lpstr>Werking van een karkas</vt:lpstr>
      <vt:lpstr>Voordelen radiaal t.o.v. diagonaal</vt:lpstr>
      <vt:lpstr>Maatvoering</vt:lpstr>
      <vt:lpstr>Draagvermogen en snelheid</vt:lpstr>
      <vt:lpstr>Maar wie draagt de last ?</vt:lpstr>
      <vt:lpstr>De functie van lucht in de band</vt:lpstr>
      <vt:lpstr>Opvoeren van de bandenspanning</vt:lpstr>
      <vt:lpstr>Opvoeren van volume  van de band in de hoogte</vt:lpstr>
      <vt:lpstr>Opvoeren van volume  van de band in de breedte</vt:lpstr>
      <vt:lpstr>De rol van het loopvlak</vt:lpstr>
      <vt:lpstr>De functie van de zijwand</vt:lpstr>
      <vt:lpstr>De functie van de loopvlakgordel bij radiale banden</vt:lpstr>
      <vt:lpstr>Belasting / spanningstabel</vt:lpstr>
      <vt:lpstr>Bandendruksystemen</vt:lpstr>
      <vt:lpstr>Bodemdruk en structuur</vt:lpstr>
      <vt:lpstr>Insporing =&gt; verdichting</vt:lpstr>
      <vt:lpstr>Verdichting =&gt; bandenspanning</vt:lpstr>
      <vt:lpstr>Veilig banden pompen</vt:lpstr>
      <vt:lpstr>Verplichte bandenkooi</vt:lpstr>
      <vt:lpstr>Ventielcontrole</vt:lpstr>
      <vt:lpstr>Vragen?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Jos Keulen</dc:creator>
  <cp:lastModifiedBy>John Straver</cp:lastModifiedBy>
  <cp:revision>28</cp:revision>
  <dcterms:created xsi:type="dcterms:W3CDTF">2016-11-15T19:45:12Z</dcterms:created>
  <dcterms:modified xsi:type="dcterms:W3CDTF">2017-01-12T13:47:01Z</dcterms:modified>
</cp:coreProperties>
</file>